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9"/>
  </p:notesMasterIdLst>
  <p:sldIdLst>
    <p:sldId id="303" r:id="rId3"/>
    <p:sldId id="298" r:id="rId4"/>
    <p:sldId id="396" r:id="rId5"/>
    <p:sldId id="399" r:id="rId6"/>
    <p:sldId id="397" r:id="rId7"/>
    <p:sldId id="39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24" autoAdjust="0"/>
    <p:restoredTop sz="86364"/>
  </p:normalViewPr>
  <p:slideViewPr>
    <p:cSldViewPr snapToGrid="0">
      <p:cViewPr varScale="1">
        <p:scale>
          <a:sx n="98" d="100"/>
          <a:sy n="98" d="100"/>
        </p:scale>
        <p:origin x="144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FAED4C-B4D3-174D-8DB3-E873657F88EF}" type="datetimeFigureOut">
              <a:rPr lang="nl-NL" smtClean="0"/>
              <a:t>3-12-2019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nl-NL"/>
              <a:t>Klikken om de tekststijl van het model te bewerken
Tweede niveau
Derde niveau
Vierde niveau
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01AD05-A3BD-8F4A-93FF-A362085E85F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87198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01AD05-A3BD-8F4A-93FF-A362085E85F8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2279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i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op de 3 ouderen overlijdt binnen 1 jaar na het breken van een heup</a:t>
            </a:r>
            <a:endParaRPr lang="nl-NL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01AD05-A3BD-8F4A-93FF-A362085E85F8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11131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01AD05-A3BD-8F4A-93FF-A362085E85F8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205192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01AD05-A3BD-8F4A-93FF-A362085E85F8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08277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7B1E01E7-48D6-40A1-B2AC-0BE7B982918E}"/>
              </a:ext>
            </a:extLst>
          </p:cNvPr>
          <p:cNvSpPr/>
          <p:nvPr/>
        </p:nvSpPr>
        <p:spPr>
          <a:xfrm>
            <a:off x="6" y="0"/>
            <a:ext cx="8137445" cy="6858000"/>
          </a:xfrm>
          <a:prstGeom prst="rect">
            <a:avLst/>
          </a:prstGeom>
          <a:solidFill>
            <a:srgbClr val="009C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350" dirty="0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3C9A01A2-4DCB-4FDC-8D81-7D09D89C545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137451" y="0"/>
            <a:ext cx="4054549" cy="6858000"/>
          </a:xfrm>
          <a:solidFill>
            <a:schemeClr val="bg1"/>
          </a:solidFill>
        </p:spPr>
        <p:txBody>
          <a:bodyPr lIns="360000" tIns="792000">
            <a:normAutofit/>
          </a:bodyPr>
          <a:lstStyle>
            <a:lvl1pPr>
              <a:defRPr sz="1600"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C7E7368-D515-4D42-B8E1-977B351AB0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1126" y="1796144"/>
            <a:ext cx="7244316" cy="3456341"/>
          </a:xfrm>
        </p:spPr>
        <p:txBody>
          <a:bodyPr anchor="t" anchorCtr="0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C86E2FA-4FEA-40D1-B8DA-4B1D5A0D93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1125" y="792001"/>
            <a:ext cx="7244316" cy="7336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NL" dirty="0"/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43513369-5699-4CCE-93DA-0A9354F63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00" y="5443051"/>
            <a:ext cx="2416626" cy="88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282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9EE0B92A-A73A-4C1F-A960-EBEE0651E7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9C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EC08955C-C1E9-4B08-A66E-790BD8E5E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00" y="324000"/>
            <a:ext cx="1384385" cy="504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40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4262E-4E63-401F-83E1-7FDB3AB0AC68}" type="datetimeFigureOut">
              <a:rPr lang="nl-NL" smtClean="0"/>
              <a:t>3-12-2019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B4C31-D587-489A-9E91-35D0F767D5C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08346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3FAA21-34A3-2D49-985B-5EADB7CBD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FE3CAB3-91DC-7245-A49E-57698702B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Klikken om de tekststijl van het model te bewerken
Tweede niveau
Derde niveau
Vierde niveau
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76685FC-5014-334A-9CB5-6FF5EC50F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AE71F-EB9C-5049-A8DA-C09D7E36496E}" type="datetimeFigureOut">
              <a:rPr lang="nl-NL" smtClean="0"/>
              <a:t>3-12-2019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459C062-7DDD-8743-91CD-44C2BCA7F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D872CD6-2FC6-AE45-B6C0-6862B486C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80C60-4875-1A4D-98A5-13D229E12FC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112108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7B1E01E7-48D6-40A1-B2AC-0BE7B982918E}"/>
              </a:ext>
            </a:extLst>
          </p:cNvPr>
          <p:cNvSpPr/>
          <p:nvPr/>
        </p:nvSpPr>
        <p:spPr>
          <a:xfrm>
            <a:off x="6" y="0"/>
            <a:ext cx="8137445" cy="6858000"/>
          </a:xfrm>
          <a:prstGeom prst="rect">
            <a:avLst/>
          </a:prstGeom>
          <a:solidFill>
            <a:srgbClr val="009C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350" dirty="0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3C9A01A2-4DCB-4FDC-8D81-7D09D89C545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137451" y="0"/>
            <a:ext cx="4054549" cy="6858000"/>
          </a:xfrm>
          <a:solidFill>
            <a:schemeClr val="bg1"/>
          </a:solidFill>
        </p:spPr>
        <p:txBody>
          <a:bodyPr lIns="360000" tIns="792000">
            <a:normAutofit/>
          </a:bodyPr>
          <a:lstStyle>
            <a:lvl1pPr>
              <a:defRPr sz="1600"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C7E7368-D515-4D42-B8E1-977B351AB0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1126" y="1796144"/>
            <a:ext cx="7244316" cy="3456341"/>
          </a:xfrm>
        </p:spPr>
        <p:txBody>
          <a:bodyPr anchor="t" anchorCtr="0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C86E2FA-4FEA-40D1-B8DA-4B1D5A0D93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1125" y="792001"/>
            <a:ext cx="7244316" cy="7336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NL" dirty="0"/>
          </a:p>
        </p:txBody>
      </p: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212C8C25-4EA4-4564-85BA-7501FDF55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82286"/>
            <a:ext cx="3334864" cy="167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321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9800953-537F-479C-A9FE-2E8F626BACC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040373" y="0"/>
            <a:ext cx="8151628" cy="6858000"/>
          </a:xfrm>
          <a:solidFill>
            <a:schemeClr val="bg1"/>
          </a:solidFill>
        </p:spPr>
        <p:txBody>
          <a:bodyPr lIns="432000" tIns="792000"/>
          <a:lstStyle>
            <a:lvl1pPr>
              <a:defRPr sz="1600"/>
            </a:lvl1pPr>
          </a:lstStyle>
          <a:p>
            <a:pPr lvl="0"/>
            <a:r>
              <a:rPr lang="nl-NL" dirty="0"/>
              <a:t>Klik om stijl te bewerken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EF2DBF4-41D5-44FE-80A0-485861871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00" y="792000"/>
            <a:ext cx="3270100" cy="1301860"/>
          </a:xfrm>
        </p:spPr>
        <p:txBody>
          <a:bodyPr anchor="t" anchorCtr="0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98EC8A20-6983-4311-9ACB-A2CEE97541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4000" y="2073275"/>
            <a:ext cx="3270100" cy="3118157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13020286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5A2F99AB-32A0-423C-977A-DB29AAAED14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 dirty="0"/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01AC377B-A65B-441A-A4D3-5A55E9CAD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5760000"/>
            <a:ext cx="1964389" cy="98707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E42DD1E-B604-4CF9-84C0-92B6A216F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04000"/>
            <a:ext cx="11102400" cy="1435507"/>
          </a:xfrm>
        </p:spPr>
        <p:txBody>
          <a:bodyPr/>
          <a:lstStyle>
            <a:lvl1pPr>
              <a:defRPr>
                <a:solidFill>
                  <a:srgbClr val="009C82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051B81A-12E4-442C-915C-9197F9F223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0000" y="2520000"/>
            <a:ext cx="11080800" cy="30636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42400893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>
            <a:extLst>
              <a:ext uri="{FF2B5EF4-FFF2-40B4-BE49-F238E27FC236}">
                <a16:creationId xmlns:a16="http://schemas.microsoft.com/office/drawing/2014/main" id="{3DB79D8F-AE8E-4A30-96E9-94F7431F2CD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9C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 dirty="0"/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CF7A5EF7-F88C-4DCB-9C39-9F8D0C844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5760000"/>
            <a:ext cx="1964387" cy="98707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33868CC-6BE0-4AB2-A67B-5298DEB5A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42000" cy="1436400"/>
          </a:xfrm>
        </p:spPr>
        <p:txBody>
          <a:bodyPr lIns="540000"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422044AC-C9DC-4068-9615-DF28008338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0000" y="2520000"/>
            <a:ext cx="11142000" cy="315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722968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elijk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hoek 13">
            <a:extLst>
              <a:ext uri="{FF2B5EF4-FFF2-40B4-BE49-F238E27FC236}">
                <a16:creationId xmlns:a16="http://schemas.microsoft.com/office/drawing/2014/main" id="{F23B92BB-44D8-46B6-BDA8-521E79490E07}"/>
              </a:ext>
            </a:extLst>
          </p:cNvPr>
          <p:cNvSpPr/>
          <p:nvPr/>
        </p:nvSpPr>
        <p:spPr>
          <a:xfrm>
            <a:off x="-20332" y="0"/>
            <a:ext cx="406131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13" name="Rechthoek 12">
            <a:extLst>
              <a:ext uri="{FF2B5EF4-FFF2-40B4-BE49-F238E27FC236}">
                <a16:creationId xmlns:a16="http://schemas.microsoft.com/office/drawing/2014/main" id="{2D6DC362-A895-44B7-80D2-E78CBF1263FC}"/>
              </a:ext>
            </a:extLst>
          </p:cNvPr>
          <p:cNvSpPr/>
          <p:nvPr/>
        </p:nvSpPr>
        <p:spPr>
          <a:xfrm>
            <a:off x="4061312" y="0"/>
            <a:ext cx="8130688" cy="6858000"/>
          </a:xfrm>
          <a:prstGeom prst="rect">
            <a:avLst/>
          </a:prstGeom>
          <a:solidFill>
            <a:srgbClr val="009C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3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1A6F622-BCE1-4329-92E3-2A18615AA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0664" y="0"/>
            <a:ext cx="4101977" cy="6858000"/>
          </a:xfrm>
          <a:noFill/>
        </p:spPr>
        <p:txBody>
          <a:bodyPr lIns="360000" tIns="792000" rIns="324000" bIns="720000" anchor="t" anchorCtr="0"/>
          <a:lstStyle>
            <a:lvl1pPr>
              <a:defRPr sz="3000"/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8B08D5F-DC48-4007-B3E4-76BA25C216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40001" y="792000"/>
            <a:ext cx="6228281" cy="823912"/>
          </a:xfrm>
        </p:spPr>
        <p:txBody>
          <a:bodyPr anchor="b"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B272948D-E268-4603-88B2-2B415D950B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097620" y="1992086"/>
            <a:ext cx="6228281" cy="3767914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4572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2pPr>
            <a:lvl3pPr marL="9144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13716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4pPr>
            <a:lvl5pPr marL="18288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FD73E675-FD77-4D0B-9FD8-BA09CC9CA0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5760000"/>
            <a:ext cx="1964389" cy="98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3689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hoek 13">
            <a:extLst>
              <a:ext uri="{FF2B5EF4-FFF2-40B4-BE49-F238E27FC236}">
                <a16:creationId xmlns:a16="http://schemas.microsoft.com/office/drawing/2014/main" id="{05889135-4F9D-431D-93FA-F18A2E0B61A4}"/>
              </a:ext>
            </a:extLst>
          </p:cNvPr>
          <p:cNvSpPr/>
          <p:nvPr/>
        </p:nvSpPr>
        <p:spPr>
          <a:xfrm>
            <a:off x="0" y="0"/>
            <a:ext cx="4080933" cy="6858000"/>
          </a:xfrm>
          <a:prstGeom prst="rect">
            <a:avLst/>
          </a:prstGeom>
          <a:solidFill>
            <a:srgbClr val="009C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13" name="Rechthoek 12">
            <a:extLst>
              <a:ext uri="{FF2B5EF4-FFF2-40B4-BE49-F238E27FC236}">
                <a16:creationId xmlns:a16="http://schemas.microsoft.com/office/drawing/2014/main" id="{208A81FD-CC7F-44B7-A3C2-1BA8D56EC811}"/>
              </a:ext>
            </a:extLst>
          </p:cNvPr>
          <p:cNvSpPr/>
          <p:nvPr/>
        </p:nvSpPr>
        <p:spPr>
          <a:xfrm>
            <a:off x="4080933" y="0"/>
            <a:ext cx="811106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C5FD37BF-9F19-45B6-A05D-C37E48EA6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146"/>
            <a:ext cx="4081444" cy="6858000"/>
          </a:xfrm>
          <a:noFill/>
        </p:spPr>
        <p:txBody>
          <a:bodyPr lIns="360000" tIns="792000" rIns="324000" bIns="720000" anchor="t" anchorCtr="0"/>
          <a:lstStyle>
            <a:lvl1pPr>
              <a:defRPr sz="3000"/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12" name="Tijdelijke aanduiding voor inhoud 11">
            <a:extLst>
              <a:ext uri="{FF2B5EF4-FFF2-40B4-BE49-F238E27FC236}">
                <a16:creationId xmlns:a16="http://schemas.microsoft.com/office/drawing/2014/main" id="{294A9EF1-75FD-43E4-AE75-300DEE25DA6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080933" y="0"/>
            <a:ext cx="8111067" cy="6878638"/>
          </a:xfrm>
        </p:spPr>
        <p:txBody>
          <a:bodyPr lIns="360000" tIns="792000" rIns="324000" bIns="720000"/>
          <a:lstStyle>
            <a:lvl1pPr>
              <a:defRPr>
                <a:solidFill>
                  <a:srgbClr val="009C82"/>
                </a:solidFill>
              </a:defRPr>
            </a:lvl1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1762ED42-C67E-4919-B2E8-E30110AFC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5760000"/>
            <a:ext cx="1964387" cy="98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261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>
            <a:extLst>
              <a:ext uri="{FF2B5EF4-FFF2-40B4-BE49-F238E27FC236}">
                <a16:creationId xmlns:a16="http://schemas.microsoft.com/office/drawing/2014/main" id="{902D0237-9C24-46F9-989F-B21C10B9B3D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D959F1A-F72D-4CF6-A029-14E0DB166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" y="0"/>
            <a:ext cx="8111066" cy="6858000"/>
          </a:xfrm>
          <a:noFill/>
        </p:spPr>
        <p:txBody>
          <a:bodyPr lIns="612000" tIns="1404000" rIns="828000" bIns="720000"/>
          <a:lstStyle>
            <a:lvl1pPr>
              <a:defRPr sz="3200">
                <a:solidFill>
                  <a:srgbClr val="009C82"/>
                </a:solidFill>
              </a:defRPr>
            </a:lvl1pPr>
            <a:lvl2pPr>
              <a:defRPr sz="28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7D2A9CE5-95E8-458E-9040-B0251FBFA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"/>
            <a:ext cx="1964389" cy="987073"/>
          </a:xfrm>
          <a:prstGeom prst="rect">
            <a:avLst/>
          </a:prstGeom>
        </p:spPr>
      </p:pic>
      <p:sp>
        <p:nvSpPr>
          <p:cNvPr id="5" name="Rechthoek 4">
            <a:extLst>
              <a:ext uri="{FF2B5EF4-FFF2-40B4-BE49-F238E27FC236}">
                <a16:creationId xmlns:a16="http://schemas.microsoft.com/office/drawing/2014/main" id="{3FFB599D-9511-47E4-8A64-0206C2AAAF47}"/>
              </a:ext>
            </a:extLst>
          </p:cNvPr>
          <p:cNvSpPr/>
          <p:nvPr/>
        </p:nvSpPr>
        <p:spPr>
          <a:xfrm>
            <a:off x="8111067" y="10196"/>
            <a:ext cx="4080933" cy="6858000"/>
          </a:xfrm>
          <a:prstGeom prst="rect">
            <a:avLst/>
          </a:prstGeom>
          <a:solidFill>
            <a:srgbClr val="009C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4942CE0-4AC8-4CA7-A53A-36303407B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4800" y="828000"/>
            <a:ext cx="3434400" cy="4320000"/>
          </a:xfrm>
        </p:spPr>
        <p:txBody>
          <a:bodyPr anchor="t" anchorCtr="0"/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25203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9800953-537F-479C-A9FE-2E8F626BACC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040373" y="0"/>
            <a:ext cx="8151628" cy="6858000"/>
          </a:xfrm>
          <a:solidFill>
            <a:schemeClr val="bg1"/>
          </a:solidFill>
        </p:spPr>
        <p:txBody>
          <a:bodyPr lIns="432000" tIns="792000"/>
          <a:lstStyle>
            <a:lvl1pPr>
              <a:defRPr sz="1600"/>
            </a:lvl1pPr>
          </a:lstStyle>
          <a:p>
            <a:pPr lvl="0"/>
            <a:r>
              <a:rPr lang="nl-NL" dirty="0"/>
              <a:t>Klik om stijl te bewerken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EF2DBF4-41D5-44FE-80A0-485861871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00" y="792000"/>
            <a:ext cx="3270100" cy="1301860"/>
          </a:xfrm>
        </p:spPr>
        <p:txBody>
          <a:bodyPr anchor="t" anchorCtr="0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98EC8A20-6983-4311-9ACB-A2CEE97541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4000" y="2073275"/>
            <a:ext cx="3270100" cy="35941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8583621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D56FCA5F-563C-4963-A6C6-ACB86FD6731A}"/>
              </a:ext>
            </a:extLst>
          </p:cNvPr>
          <p:cNvSpPr/>
          <p:nvPr/>
        </p:nvSpPr>
        <p:spPr>
          <a:xfrm>
            <a:off x="0" y="0"/>
            <a:ext cx="8128000" cy="6858000"/>
          </a:xfrm>
          <a:prstGeom prst="rect">
            <a:avLst/>
          </a:prstGeom>
          <a:solidFill>
            <a:srgbClr val="009C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892A113-690F-4A70-A450-6B634995D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8128000" cy="6857999"/>
          </a:xfrm>
          <a:noFill/>
        </p:spPr>
        <p:txBody>
          <a:bodyPr lIns="612000" tIns="1440000" rIns="828000" bIns="720000" anchor="t" anchorCtr="0"/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93351474-BA6D-40FF-AD94-E36000AB44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8128000" y="-3"/>
            <a:ext cx="4064000" cy="6858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2A7CE760-6D02-4D82-B473-AF7356A87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"/>
            <a:ext cx="1964387" cy="98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3291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hoek 11">
            <a:extLst>
              <a:ext uri="{FF2B5EF4-FFF2-40B4-BE49-F238E27FC236}">
                <a16:creationId xmlns:a16="http://schemas.microsoft.com/office/drawing/2014/main" id="{2D64C1C9-6779-4C2B-8929-B830AA9CB1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0E352236-2EC3-4042-806B-30EA689CA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"/>
            <a:ext cx="1964389" cy="98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074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9EE0B92A-A73A-4C1F-A960-EBEE0651E7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9C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52BFD4EB-258F-4EA7-8341-D8AAACD56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144000"/>
            <a:ext cx="1964387" cy="98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0707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704512" y="6356351"/>
            <a:ext cx="877888" cy="365125"/>
          </a:xfrm>
          <a:prstGeom prst="rect">
            <a:avLst/>
          </a:prstGeom>
        </p:spPr>
        <p:txBody>
          <a:bodyPr/>
          <a:lstStyle/>
          <a:p>
            <a:fld id="{265ACFF7-1E5E-4F7A-9796-DC21F9D2DC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377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5A2F99AB-32A0-423C-977A-DB29AAAED14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pic>
        <p:nvPicPr>
          <p:cNvPr id="12" name="Afbeelding 11">
            <a:extLst>
              <a:ext uri="{FF2B5EF4-FFF2-40B4-BE49-F238E27FC236}">
                <a16:creationId xmlns:a16="http://schemas.microsoft.com/office/drawing/2014/main" id="{82D7232F-6567-4478-A980-A756C72F9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00" y="5968800"/>
            <a:ext cx="1384385" cy="50474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B1726F7-A1D1-4F7D-A6A9-F4BE37A84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00284"/>
            <a:ext cx="11096477" cy="1435507"/>
          </a:xfrm>
        </p:spPr>
        <p:txBody>
          <a:bodyPr/>
          <a:lstStyle>
            <a:lvl1pPr>
              <a:defRPr>
                <a:solidFill>
                  <a:srgbClr val="009C82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01B3125-4D60-4C8B-8468-32E19AAC1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0000" y="2520001"/>
            <a:ext cx="11080750" cy="3064342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89447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>
            <a:extLst>
              <a:ext uri="{FF2B5EF4-FFF2-40B4-BE49-F238E27FC236}">
                <a16:creationId xmlns:a16="http://schemas.microsoft.com/office/drawing/2014/main" id="{3DB79D8F-AE8E-4A30-96E9-94F7431F2CD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9C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pic>
        <p:nvPicPr>
          <p:cNvPr id="12" name="Afbeelding 11">
            <a:extLst>
              <a:ext uri="{FF2B5EF4-FFF2-40B4-BE49-F238E27FC236}">
                <a16:creationId xmlns:a16="http://schemas.microsoft.com/office/drawing/2014/main" id="{F59E5169-77CD-422C-B61A-44FA12564C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00" y="5970195"/>
            <a:ext cx="1384385" cy="50474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814A899-67D6-40BC-8EE2-7F21AD2D6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42324" cy="14355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237381A-A174-44E9-B0E4-503D67E36D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0000" y="2520000"/>
            <a:ext cx="11142324" cy="315106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97898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elijk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hoek 13">
            <a:extLst>
              <a:ext uri="{FF2B5EF4-FFF2-40B4-BE49-F238E27FC236}">
                <a16:creationId xmlns:a16="http://schemas.microsoft.com/office/drawing/2014/main" id="{F23B92BB-44D8-46B6-BDA8-521E79490E07}"/>
              </a:ext>
            </a:extLst>
          </p:cNvPr>
          <p:cNvSpPr/>
          <p:nvPr/>
        </p:nvSpPr>
        <p:spPr>
          <a:xfrm>
            <a:off x="-20332" y="0"/>
            <a:ext cx="406131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13" name="Rechthoek 12">
            <a:extLst>
              <a:ext uri="{FF2B5EF4-FFF2-40B4-BE49-F238E27FC236}">
                <a16:creationId xmlns:a16="http://schemas.microsoft.com/office/drawing/2014/main" id="{2D6DC362-A895-44B7-80D2-E78CBF1263FC}"/>
              </a:ext>
            </a:extLst>
          </p:cNvPr>
          <p:cNvSpPr/>
          <p:nvPr/>
        </p:nvSpPr>
        <p:spPr>
          <a:xfrm>
            <a:off x="4061312" y="0"/>
            <a:ext cx="8130688" cy="6858000"/>
          </a:xfrm>
          <a:prstGeom prst="rect">
            <a:avLst/>
          </a:prstGeom>
          <a:solidFill>
            <a:srgbClr val="009C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3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1A6F622-BCE1-4329-92E3-2A18615AA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0664" y="0"/>
            <a:ext cx="4101977" cy="6858000"/>
          </a:xfrm>
          <a:noFill/>
        </p:spPr>
        <p:txBody>
          <a:bodyPr lIns="360000" tIns="792000" rIns="324000" bIns="720000" anchor="t" anchorCtr="0"/>
          <a:lstStyle>
            <a:lvl1pPr>
              <a:defRPr sz="3000"/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8B08D5F-DC48-4007-B3E4-76BA25C216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40001" y="792000"/>
            <a:ext cx="6228281" cy="823912"/>
          </a:xfrm>
        </p:spPr>
        <p:txBody>
          <a:bodyPr anchor="b"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B272948D-E268-4603-88B2-2B415D950B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097620" y="1992086"/>
            <a:ext cx="6228281" cy="3767914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4572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2pPr>
            <a:lvl3pPr marL="9144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13716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4pPr>
            <a:lvl5pPr marL="18288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D6DC7D93-812A-44EF-8162-A5D520F00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00" y="5968800"/>
            <a:ext cx="1384385" cy="50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942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hoek 13">
            <a:extLst>
              <a:ext uri="{FF2B5EF4-FFF2-40B4-BE49-F238E27FC236}">
                <a16:creationId xmlns:a16="http://schemas.microsoft.com/office/drawing/2014/main" id="{05889135-4F9D-431D-93FA-F18A2E0B61A4}"/>
              </a:ext>
            </a:extLst>
          </p:cNvPr>
          <p:cNvSpPr/>
          <p:nvPr/>
        </p:nvSpPr>
        <p:spPr>
          <a:xfrm>
            <a:off x="0" y="0"/>
            <a:ext cx="4080933" cy="6858000"/>
          </a:xfrm>
          <a:prstGeom prst="rect">
            <a:avLst/>
          </a:prstGeom>
          <a:solidFill>
            <a:srgbClr val="009C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13" name="Rechthoek 12">
            <a:extLst>
              <a:ext uri="{FF2B5EF4-FFF2-40B4-BE49-F238E27FC236}">
                <a16:creationId xmlns:a16="http://schemas.microsoft.com/office/drawing/2014/main" id="{208A81FD-CC7F-44B7-A3C2-1BA8D56EC811}"/>
              </a:ext>
            </a:extLst>
          </p:cNvPr>
          <p:cNvSpPr/>
          <p:nvPr/>
        </p:nvSpPr>
        <p:spPr>
          <a:xfrm>
            <a:off x="4080933" y="0"/>
            <a:ext cx="811106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C5FD37BF-9F19-45B6-A05D-C37E48EA6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146"/>
            <a:ext cx="4081444" cy="6858000"/>
          </a:xfrm>
          <a:noFill/>
        </p:spPr>
        <p:txBody>
          <a:bodyPr lIns="360000" tIns="792000" rIns="324000" bIns="720000" anchor="t" anchorCtr="0"/>
          <a:lstStyle>
            <a:lvl1pPr>
              <a:defRPr sz="3000"/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12" name="Tijdelijke aanduiding voor inhoud 11">
            <a:extLst>
              <a:ext uri="{FF2B5EF4-FFF2-40B4-BE49-F238E27FC236}">
                <a16:creationId xmlns:a16="http://schemas.microsoft.com/office/drawing/2014/main" id="{294A9EF1-75FD-43E4-AE75-300DEE25DA6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080933" y="0"/>
            <a:ext cx="8111067" cy="6878638"/>
          </a:xfrm>
        </p:spPr>
        <p:txBody>
          <a:bodyPr lIns="360000" tIns="792000" rIns="324000" bIns="720000"/>
          <a:lstStyle>
            <a:lvl1pPr>
              <a:defRPr>
                <a:solidFill>
                  <a:srgbClr val="009C82"/>
                </a:solidFill>
              </a:defRPr>
            </a:lvl1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6659DCAD-DB1A-4352-8836-E929632DD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00" y="5970195"/>
            <a:ext cx="1384385" cy="504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673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>
            <a:extLst>
              <a:ext uri="{FF2B5EF4-FFF2-40B4-BE49-F238E27FC236}">
                <a16:creationId xmlns:a16="http://schemas.microsoft.com/office/drawing/2014/main" id="{902D0237-9C24-46F9-989F-B21C10B9B3D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D959F1A-F72D-4CF6-A029-14E0DB166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0"/>
            <a:ext cx="8111065" cy="6858000"/>
          </a:xfrm>
          <a:noFill/>
        </p:spPr>
        <p:txBody>
          <a:bodyPr lIns="612000" tIns="1404000" rIns="828000" bIns="720000"/>
          <a:lstStyle>
            <a:lvl1pPr>
              <a:defRPr sz="3200">
                <a:solidFill>
                  <a:srgbClr val="009C82"/>
                </a:solidFill>
              </a:defRPr>
            </a:lvl1pPr>
            <a:lvl2pPr>
              <a:defRPr sz="28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669C65DB-15A3-40B1-BBEC-ED2A1BA17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00" y="324000"/>
            <a:ext cx="1384385" cy="504742"/>
          </a:xfrm>
          <a:prstGeom prst="rect">
            <a:avLst/>
          </a:prstGeom>
        </p:spPr>
      </p:pic>
      <p:sp>
        <p:nvSpPr>
          <p:cNvPr id="8" name="Rechthoek 7">
            <a:extLst>
              <a:ext uri="{FF2B5EF4-FFF2-40B4-BE49-F238E27FC236}">
                <a16:creationId xmlns:a16="http://schemas.microsoft.com/office/drawing/2014/main" id="{6878B443-A221-472B-9B31-D2923602B620}"/>
              </a:ext>
            </a:extLst>
          </p:cNvPr>
          <p:cNvSpPr/>
          <p:nvPr/>
        </p:nvSpPr>
        <p:spPr>
          <a:xfrm>
            <a:off x="8111066" y="0"/>
            <a:ext cx="4080933" cy="6858000"/>
          </a:xfrm>
          <a:prstGeom prst="rect">
            <a:avLst/>
          </a:prstGeom>
          <a:solidFill>
            <a:srgbClr val="009C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BC222D1-C306-4567-A343-C722A1158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5064" y="828742"/>
            <a:ext cx="3432935" cy="4318445"/>
          </a:xfrm>
        </p:spPr>
        <p:txBody>
          <a:bodyPr anchor="t" anchorCtr="0"/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96968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D56FCA5F-563C-4963-A6C6-ACB86FD6731A}"/>
              </a:ext>
            </a:extLst>
          </p:cNvPr>
          <p:cNvSpPr/>
          <p:nvPr/>
        </p:nvSpPr>
        <p:spPr>
          <a:xfrm>
            <a:off x="0" y="0"/>
            <a:ext cx="8128000" cy="6858000"/>
          </a:xfrm>
          <a:prstGeom prst="rect">
            <a:avLst/>
          </a:prstGeom>
          <a:solidFill>
            <a:srgbClr val="009C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892A113-690F-4A70-A450-6B634995D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8128000" cy="6857999"/>
          </a:xfrm>
          <a:noFill/>
        </p:spPr>
        <p:txBody>
          <a:bodyPr lIns="612000" tIns="1440000" rIns="828000" bIns="720000" anchor="t" anchorCtr="0"/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93351474-BA6D-40FF-AD94-E36000AB44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8128000" y="-3"/>
            <a:ext cx="4064000" cy="6858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9BAC8430-1514-4873-ABE5-EA31EA5A0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00" y="324000"/>
            <a:ext cx="1384385" cy="504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462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hoek 11">
            <a:extLst>
              <a:ext uri="{FF2B5EF4-FFF2-40B4-BE49-F238E27FC236}">
                <a16:creationId xmlns:a16="http://schemas.microsoft.com/office/drawing/2014/main" id="{2D64C1C9-6779-4C2B-8929-B830AA9CB1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AEB84E45-4AEA-4831-9B87-14B351713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00" y="324000"/>
            <a:ext cx="1384385" cy="50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551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335AE316-A033-42C3-91B9-BB69790144E1}"/>
              </a:ext>
            </a:extLst>
          </p:cNvPr>
          <p:cNvSpPr/>
          <p:nvPr/>
        </p:nvSpPr>
        <p:spPr>
          <a:xfrm>
            <a:off x="5" y="0"/>
            <a:ext cx="4060800" cy="6858000"/>
          </a:xfrm>
          <a:prstGeom prst="rect">
            <a:avLst/>
          </a:prstGeom>
          <a:solidFill>
            <a:srgbClr val="009C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350" dirty="0"/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F5331E97-3ECC-4AF2-98AB-D57122C85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2501" y="500284"/>
            <a:ext cx="6661297" cy="14355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dirty="0"/>
              <a:t>Formaat </a:t>
            </a:r>
            <a:br>
              <a:rPr lang="nl-NL" dirty="0"/>
            </a:br>
            <a:r>
              <a:rPr lang="nl-NL" dirty="0"/>
              <a:t>16:9 NL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2391E4F-156B-48E6-81C2-3447F39369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2500" y="2006379"/>
            <a:ext cx="666129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Tekststijl van het model bewerken</a:t>
            </a: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CB4A502B-E2CB-4287-9DED-C3AC2B5E0CF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80014" y="5248352"/>
            <a:ext cx="3534447" cy="1332000"/>
          </a:xfrm>
          <a:prstGeom prst="rect">
            <a:avLst/>
          </a:prstGeom>
        </p:spPr>
      </p:pic>
      <p:pic>
        <p:nvPicPr>
          <p:cNvPr id="14" name="Afbeelding 13">
            <a:extLst>
              <a:ext uri="{FF2B5EF4-FFF2-40B4-BE49-F238E27FC236}">
                <a16:creationId xmlns:a16="http://schemas.microsoft.com/office/drawing/2014/main" id="{00CFFBB0-A4A8-48C7-A271-8455A1541367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24000" y="5473804"/>
            <a:ext cx="2416626" cy="88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351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8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335AE316-A033-42C3-91B9-BB69790144E1}"/>
              </a:ext>
            </a:extLst>
          </p:cNvPr>
          <p:cNvSpPr/>
          <p:nvPr/>
        </p:nvSpPr>
        <p:spPr>
          <a:xfrm>
            <a:off x="5" y="0"/>
            <a:ext cx="4060800" cy="6858000"/>
          </a:xfrm>
          <a:prstGeom prst="rect">
            <a:avLst/>
          </a:prstGeom>
          <a:solidFill>
            <a:srgbClr val="009C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350" dirty="0"/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F5331E97-3ECC-4AF2-98AB-D57122C85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2501" y="500284"/>
            <a:ext cx="6661297" cy="14355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dirty="0"/>
              <a:t>Format </a:t>
            </a:r>
            <a:br>
              <a:rPr lang="nl-NL" dirty="0"/>
            </a:br>
            <a:r>
              <a:rPr lang="nl-NL" dirty="0"/>
              <a:t>16:9 INT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2391E4F-156B-48E6-81C2-3447F39369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2500" y="2006379"/>
            <a:ext cx="666129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Tekststijl van het model bewerken</a:t>
            </a: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CB4A502B-E2CB-4287-9DED-C3AC2B5E0CF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80014" y="5248352"/>
            <a:ext cx="3534447" cy="1332000"/>
          </a:xfrm>
          <a:prstGeom prst="rect">
            <a:avLst/>
          </a:prstGeom>
        </p:spPr>
      </p:pic>
      <p:pic>
        <p:nvPicPr>
          <p:cNvPr id="16" name="Afbeelding 15">
            <a:extLst>
              <a:ext uri="{FF2B5EF4-FFF2-40B4-BE49-F238E27FC236}">
                <a16:creationId xmlns:a16="http://schemas.microsoft.com/office/drawing/2014/main" id="{24CF265D-E83E-4BC2-8036-5C85388D4FC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0" y="5182286"/>
            <a:ext cx="3334864" cy="167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0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6E63211A-6B62-9445-AF12-0926858BD17E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8380179" y="4572000"/>
            <a:ext cx="3603501" cy="1861411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4EAE9BF1-E0BB-024D-9B25-DFCEEF0B1B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sz="4800" dirty="0"/>
              <a:t>	</a:t>
            </a:r>
            <a:r>
              <a:rPr lang="nl-NL" sz="6600" dirty="0"/>
              <a:t>De Zorgcirkel</a:t>
            </a:r>
            <a:endParaRPr lang="nl-NL" sz="4800" dirty="0"/>
          </a:p>
        </p:txBody>
      </p:sp>
      <p:sp>
        <p:nvSpPr>
          <p:cNvPr id="4" name="Ondertitel 3">
            <a:extLst>
              <a:ext uri="{FF2B5EF4-FFF2-40B4-BE49-F238E27FC236}">
                <a16:creationId xmlns:a16="http://schemas.microsoft.com/office/drawing/2014/main" id="{C55FD216-D2EF-BC4F-9FAB-CBA71487E9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nl-NL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9BF748AD-A0ED-8E4A-8569-CE7B4BA1B8C2}"/>
              </a:ext>
            </a:extLst>
          </p:cNvPr>
          <p:cNvSpPr/>
          <p:nvPr/>
        </p:nvSpPr>
        <p:spPr>
          <a:xfrm>
            <a:off x="208320" y="4196202"/>
            <a:ext cx="7726326" cy="922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40000"/>
              </a:lnSpc>
              <a:spcBef>
                <a:spcPts val="0"/>
              </a:spcBef>
            </a:pPr>
            <a:r>
              <a:rPr lang="nl-NL" sz="2400" dirty="0">
                <a:solidFill>
                  <a:schemeClr val="bg1"/>
                </a:solidFill>
              </a:rPr>
              <a:t>Marjolein den Ouden</a:t>
            </a:r>
          </a:p>
          <a:p>
            <a:pPr algn="r">
              <a:lnSpc>
                <a:spcPct val="140000"/>
              </a:lnSpc>
              <a:spcBef>
                <a:spcPts val="0"/>
              </a:spcBef>
            </a:pPr>
            <a:r>
              <a:rPr lang="nl-NL" sz="1600" dirty="0">
                <a:solidFill>
                  <a:schemeClr val="bg1"/>
                </a:solidFill>
              </a:rPr>
              <a:t>2019.12.02</a:t>
            </a:r>
            <a:endParaRPr lang="nl-NL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0702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4123D88C-D3B4-3140-A6C6-3CDD5D6BAB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3" y="1"/>
            <a:ext cx="12192003" cy="6858000"/>
          </a:xfrm>
        </p:spPr>
      </p:pic>
      <p:sp>
        <p:nvSpPr>
          <p:cNvPr id="5" name="Rechthoek 4"/>
          <p:cNvSpPr/>
          <p:nvPr/>
        </p:nvSpPr>
        <p:spPr>
          <a:xfrm>
            <a:off x="-245327" y="0"/>
            <a:ext cx="5096428" cy="685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ijdelijke aanduiding voor inhoud 2"/>
          <p:cNvSpPr txBox="1">
            <a:spLocks/>
          </p:cNvSpPr>
          <p:nvPr/>
        </p:nvSpPr>
        <p:spPr>
          <a:xfrm>
            <a:off x="44301" y="942753"/>
            <a:ext cx="4648200" cy="541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nl-NL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Langer zelfstandig thuis blijven wonen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nl-NL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 laat ingegrepen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nl-NL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nl-NL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nl-NL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Grotere verschillen in de samenleving: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l-NL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Gezondheid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l-NL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Levensverwachting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l-NL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Toegankelijkheid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nl-NL" sz="28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nl-NL" sz="28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spcBef>
                <a:spcPts val="500"/>
              </a:spcBef>
              <a:buNone/>
              <a:defRPr/>
            </a:pPr>
            <a:endParaRPr lang="nl-NL" i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4350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57CE52BC-86DE-9949-A506-8A9A859E8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40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D67609D-A5C5-804C-95B5-B2986B89F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Positieve gezondheid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E7C2DEA8-5BC3-5749-ACB3-AB2235FE3C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03092B83-574D-7441-804A-D77CB92E3B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698" y="81266"/>
            <a:ext cx="7318302" cy="6695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063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57CE52BC-86DE-9949-A506-8A9A859E8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400" dirty="0"/>
              <a:t>Monitoren van de gezondheid van kwetsbare ouderen door het bevragen van hun familie, vrienden, buren en zorgverleners.</a:t>
            </a:r>
          </a:p>
          <a:p>
            <a:endParaRPr lang="nl-NL" sz="2400" dirty="0"/>
          </a:p>
          <a:p>
            <a:endParaRPr lang="nl-NL" sz="240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D67609D-A5C5-804C-95B5-B2986B89F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 Zorgcirkel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E7C2DEA8-5BC3-5749-ACB3-AB2235FE3C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2073275"/>
            <a:ext cx="4040372" cy="359410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200" dirty="0">
                <a:solidFill>
                  <a:schemeClr val="bg1"/>
                </a:solidFill>
              </a:rPr>
              <a:t>Brede definitie van gezondheid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200" dirty="0">
                <a:solidFill>
                  <a:schemeClr val="bg1"/>
                </a:solidFill>
              </a:rPr>
              <a:t>Acceptatie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200" dirty="0">
                <a:solidFill>
                  <a:schemeClr val="bg1"/>
                </a:solidFill>
              </a:rPr>
              <a:t>Kwetsbare doelgroepen bereiken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200" dirty="0">
                <a:solidFill>
                  <a:schemeClr val="bg1"/>
                </a:solidFill>
              </a:rPr>
              <a:t>Niet-pluis gevoel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B602B5CB-DC7A-D24A-BB35-52012CCC8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2562" y="2252546"/>
            <a:ext cx="6187249" cy="4122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060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DB68AAD-7F04-D542-9359-36073D89F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Opdracht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8DED33D-3FCB-AF48-82F2-B94F3A188A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C3CAFAE8-ECF5-004A-8569-F309ECE60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Van ‘papieren’ concept naar 1</a:t>
            </a:r>
            <a:r>
              <a:rPr lang="nl-NL" sz="2400" baseline="30000" dirty="0"/>
              <a:t>e</a:t>
            </a:r>
            <a:r>
              <a:rPr lang="nl-NL" sz="2400" dirty="0"/>
              <a:t> prototype van De Zorgcirkel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Eindverantwoordelijkheid bij oudere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Beschikbaar voor verschillende gebruikers: familie, vrienden, buren en professionals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Vragenlijsten</a:t>
            </a: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A406DF01-7029-9E4D-93B6-168B258A2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8497" y="4129256"/>
            <a:ext cx="3671587" cy="244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193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00FACFFB-466B-EE43-A4F9-D1310059D0F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21A479B-FFE5-F740-A8E3-1CB97FC83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1126" y="3240505"/>
            <a:ext cx="7244316" cy="2011980"/>
          </a:xfrm>
        </p:spPr>
        <p:txBody>
          <a:bodyPr/>
          <a:lstStyle/>
          <a:p>
            <a:r>
              <a:rPr lang="nl-NL" sz="3600" dirty="0"/>
              <a:t>Marjolein den Ouden</a:t>
            </a:r>
            <a:br>
              <a:rPr lang="nl-NL" sz="3600" dirty="0"/>
            </a:br>
            <a:r>
              <a:rPr lang="nl-NL" sz="3200" i="1" dirty="0"/>
              <a:t>lector Technology, Health &amp; Care</a:t>
            </a:r>
            <a:br>
              <a:rPr lang="nl-NL" sz="3600" dirty="0"/>
            </a:br>
            <a:br>
              <a:rPr lang="nl-NL" sz="3600" dirty="0"/>
            </a:br>
            <a:r>
              <a:rPr lang="nl-NL" sz="3200" b="0" dirty="0" err="1"/>
              <a:t>m.e.m.denouden@saxion.nl</a:t>
            </a:r>
            <a:br>
              <a:rPr lang="nl-NL" dirty="0"/>
            </a:br>
            <a:endParaRPr lang="nl-NL" dirty="0"/>
          </a:p>
        </p:txBody>
      </p:sp>
      <p:sp>
        <p:nvSpPr>
          <p:cNvPr id="6" name="Ondertitel 5">
            <a:extLst>
              <a:ext uri="{FF2B5EF4-FFF2-40B4-BE49-F238E27FC236}">
                <a16:creationId xmlns:a16="http://schemas.microsoft.com/office/drawing/2014/main" id="{F70F531C-03E3-1B46-9CBE-0108C97A40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14275251"/>
      </p:ext>
    </p:extLst>
  </p:cSld>
  <p:clrMapOvr>
    <a:masterClrMapping/>
  </p:clrMapOvr>
</p:sld>
</file>

<file path=ppt/theme/theme1.xml><?xml version="1.0" encoding="utf-8"?>
<a:theme xmlns:a="http://schemas.openxmlformats.org/drawingml/2006/main" name="Kleur.Saxion_Template_NL_16-9">
  <a:themeElements>
    <a:clrScheme name="Aangepast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9C82"/>
      </a:accent1>
      <a:accent2>
        <a:srgbClr val="CE154F"/>
      </a:accent2>
      <a:accent3>
        <a:srgbClr val="BABABA"/>
      </a:accent3>
      <a:accent4>
        <a:srgbClr val="0090B3"/>
      </a:accent4>
      <a:accent5>
        <a:srgbClr val="66C4B4"/>
      </a:accent5>
      <a:accent6>
        <a:srgbClr val="33B09B"/>
      </a:accent6>
      <a:hlink>
        <a:srgbClr val="009C82"/>
      </a:hlink>
      <a:folHlink>
        <a:srgbClr val="009C8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leur.Saxion_Template_NL_16-9" id="{934DD1D6-5977-4E9F-BE85-D87B5FA8C5AF}" vid="{F605C3BC-F822-4566-B6C3-85BE30728997}"/>
    </a:ext>
  </a:extLst>
</a:theme>
</file>

<file path=ppt/theme/theme2.xml><?xml version="1.0" encoding="utf-8"?>
<a:theme xmlns:a="http://schemas.openxmlformats.org/drawingml/2006/main" name="Kleur.Saxion_Template_INT_16-9">
  <a:themeElements>
    <a:clrScheme name="Aangepast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9C82"/>
      </a:accent1>
      <a:accent2>
        <a:srgbClr val="CE154F"/>
      </a:accent2>
      <a:accent3>
        <a:srgbClr val="BABABA"/>
      </a:accent3>
      <a:accent4>
        <a:srgbClr val="0090B3"/>
      </a:accent4>
      <a:accent5>
        <a:srgbClr val="66C4B4"/>
      </a:accent5>
      <a:accent6>
        <a:srgbClr val="33B09B"/>
      </a:accent6>
      <a:hlink>
        <a:srgbClr val="009C82"/>
      </a:hlink>
      <a:folHlink>
        <a:srgbClr val="009C8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leur.Saxion_Template_INT_16-9" id="{7DDF2CE3-B951-4B10-B08C-78486A2C45F0}" vid="{9AB55468-4C78-4419-AA46-EDBDEB64950E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_16_9 NL</Template>
  <TotalTime>0</TotalTime>
  <Words>105</Words>
  <Application>Microsoft Office PowerPoint</Application>
  <PresentationFormat>Breedbeeld</PresentationFormat>
  <Paragraphs>30</Paragraphs>
  <Slides>6</Slides>
  <Notes>4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2</vt:i4>
      </vt:variant>
      <vt:variant>
        <vt:lpstr>Diatitels</vt:lpstr>
      </vt:variant>
      <vt:variant>
        <vt:i4>6</vt:i4>
      </vt:variant>
    </vt:vector>
  </HeadingPairs>
  <TitlesOfParts>
    <vt:vector size="10" baseType="lpstr">
      <vt:lpstr>Arial</vt:lpstr>
      <vt:lpstr>Calibri</vt:lpstr>
      <vt:lpstr>Kleur.Saxion_Template_NL_16-9</vt:lpstr>
      <vt:lpstr>Kleur.Saxion_Template_INT_16-9</vt:lpstr>
      <vt:lpstr> De Zorgcirkel</vt:lpstr>
      <vt:lpstr>PowerPoint-presentatie</vt:lpstr>
      <vt:lpstr>Positieve gezondheid</vt:lpstr>
      <vt:lpstr>De Zorgcirkel</vt:lpstr>
      <vt:lpstr>Opdracht</vt:lpstr>
      <vt:lpstr>Marjolein den Ouden lector Technology, Health &amp; Care  m.e.m.denouden@saxion.nl </vt:lpstr>
    </vt:vector>
  </TitlesOfParts>
  <Company>Saxion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Nicole Löbker - Horsthuis</dc:creator>
  <cp:lastModifiedBy>Manuel de Jong</cp:lastModifiedBy>
  <cp:revision>84</cp:revision>
  <dcterms:created xsi:type="dcterms:W3CDTF">2019-02-04T09:45:39Z</dcterms:created>
  <dcterms:modified xsi:type="dcterms:W3CDTF">2019-12-03T10:19:22Z</dcterms:modified>
</cp:coreProperties>
</file>

<file path=docProps/thumbnail.jpeg>
</file>